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handoutMasterIdLst>
    <p:handoutMasterId r:id="rId19"/>
  </p:handoutMasterIdLst>
  <p:sldIdLst>
    <p:sldId id="256" r:id="rId2"/>
    <p:sldId id="275" r:id="rId3"/>
    <p:sldId id="278" r:id="rId4"/>
    <p:sldId id="273" r:id="rId5"/>
    <p:sldId id="259" r:id="rId6"/>
    <p:sldId id="272" r:id="rId7"/>
    <p:sldId id="276" r:id="rId8"/>
    <p:sldId id="262" r:id="rId9"/>
    <p:sldId id="274" r:id="rId10"/>
    <p:sldId id="266" r:id="rId11"/>
    <p:sldId id="258" r:id="rId12"/>
    <p:sldId id="260" r:id="rId13"/>
    <p:sldId id="267" r:id="rId14"/>
    <p:sldId id="261" r:id="rId15"/>
    <p:sldId id="269" r:id="rId16"/>
    <p:sldId id="277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9999FF"/>
    <a:srgbClr val="FFFF00"/>
    <a:srgbClr val="DBDB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76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75A6A4-56BC-4CBA-98BD-C84C94A4A6E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CA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 sz="2400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CA" sz="2400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CA" sz="2400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CA" sz="2400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CA" sz="2400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CA" sz="2400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CA" sz="2400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CA" sz="2400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CA" sz="2400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CA" sz="2400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CA" sz="2400">
                  <a:latin typeface="Times New Roman" charset="0"/>
                </a:endParaRPr>
              </a:p>
            </p:txBody>
          </p:sp>
        </p:grpSp>
      </p:grp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8725"/>
            <a:ext cx="457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4450"/>
            <a:ext cx="37877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308725"/>
            <a:ext cx="457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0" y="2362200"/>
            <a:ext cx="1752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Office of Emergency Management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Gestion des situations d’urgence</a:t>
            </a:r>
          </a:p>
        </p:txBody>
      </p:sp>
      <p:sp>
        <p:nvSpPr>
          <p:cNvPr id="22" name="Text Box 29"/>
          <p:cNvSpPr txBox="1">
            <a:spLocks noChangeArrowheads="1"/>
          </p:cNvSpPr>
          <p:nvPr userDrawn="1"/>
        </p:nvSpPr>
        <p:spPr bwMode="auto">
          <a:xfrm>
            <a:off x="0" y="16764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82880"/>
          <a:lstStyle/>
          <a:p>
            <a:pPr algn="ctr">
              <a:defRPr/>
            </a:pPr>
            <a:r>
              <a:rPr lang="en-US" sz="1000" b="1">
                <a:solidFill>
                  <a:srgbClr val="000080"/>
                </a:solidFill>
              </a:rPr>
              <a:t>Integrated Public Safety</a:t>
            </a:r>
            <a:br>
              <a:rPr lang="en-US" sz="1000" b="1">
                <a:solidFill>
                  <a:srgbClr val="000080"/>
                </a:solidFill>
              </a:rPr>
            </a:br>
            <a:r>
              <a:rPr lang="en-US" sz="1000" b="1">
                <a:solidFill>
                  <a:schemeClr val="bg2"/>
                </a:solidFill>
              </a:rPr>
              <a:t>Sécurité publique intégrée</a:t>
            </a:r>
          </a:p>
        </p:txBody>
      </p:sp>
      <p:graphicFrame>
        <p:nvGraphicFramePr>
          <p:cNvPr id="23" name="Object 33"/>
          <p:cNvGraphicFramePr>
            <a:graphicFrameLocks noChangeAspect="1"/>
          </p:cNvGraphicFramePr>
          <p:nvPr/>
        </p:nvGraphicFramePr>
        <p:xfrm>
          <a:off x="0" y="0"/>
          <a:ext cx="1676400" cy="1676400"/>
        </p:xfrm>
        <a:graphic>
          <a:graphicData uri="http://schemas.openxmlformats.org/presentationml/2006/ole">
            <p:oleObj spid="_x0000_s20482" name="Bitmap Image" r:id="rId6" imgW="1762371" imgH="1762371" progId="PBrush">
              <p:embed/>
            </p:oleObj>
          </a:graphicData>
        </a:graphic>
      </p:graphicFrame>
      <p:sp>
        <p:nvSpPr>
          <p:cNvPr id="563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9D750F-B9C6-4ACA-A1E4-C31083DEF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B4B5-7057-4C43-8DF4-3ECA47452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65573-C1F4-4864-B3FE-26A574028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672B5-C2A8-4FCB-AF2C-DB84B1311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D4023-D09C-4FF1-A7FD-F69CE82A6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C4776-A82C-4854-A8DF-E1E6B82D6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C54DD-2FAE-4656-A803-611D9D0AF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1D5B-0040-40E9-9B64-EEC7CBC9E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8D75E-F751-421C-98FC-E224FA414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17CEC-0773-4FA1-9E42-1C1B11607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0D9FE-3E5D-45FA-90E4-C67E95C1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934797B5-8F25-441D-9FE3-C3D47A2F1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CA" sz="2400">
                <a:latin typeface="Times New Roman" charset="0"/>
              </a:endParaRPr>
            </a:p>
          </p:txBody>
        </p:sp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 sz="2400">
                <a:latin typeface="Times New Roman" charset="0"/>
              </a:endParaRPr>
            </a:p>
          </p:txBody>
        </p:sp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 sz="2400">
                <a:latin typeface="Times New Roman" charset="0"/>
              </a:endParaRPr>
            </a:p>
          </p:txBody>
        </p:sp>
        <p:sp>
          <p:nvSpPr>
            <p:cNvPr id="553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</p:grpSp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pic>
        <p:nvPicPr>
          <p:cNvPr id="4105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1788" y="65088"/>
            <a:ext cx="11160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0" y="6232525"/>
            <a:ext cx="2667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Office of Emergency Management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Gestion des situations d’urgence</a:t>
            </a:r>
          </a:p>
        </p:txBody>
      </p:sp>
      <p:sp>
        <p:nvSpPr>
          <p:cNvPr id="55320" name="Text Box 24"/>
          <p:cNvSpPr txBox="1">
            <a:spLocks noChangeArrowheads="1"/>
          </p:cNvSpPr>
          <p:nvPr userDrawn="1"/>
        </p:nvSpPr>
        <p:spPr bwMode="auto">
          <a:xfrm>
            <a:off x="4581525" y="6229350"/>
            <a:ext cx="4029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82880"/>
          <a:lstStyle/>
          <a:p>
            <a:pPr algn="r">
              <a:defRPr/>
            </a:pPr>
            <a:r>
              <a:rPr lang="en-US" sz="1600" b="1">
                <a:solidFill>
                  <a:srgbClr val="000080"/>
                </a:solidFill>
              </a:rPr>
              <a:t>Integrated Public Safety</a:t>
            </a:r>
            <a:br>
              <a:rPr lang="en-US" sz="1600" b="1">
                <a:solidFill>
                  <a:srgbClr val="000080"/>
                </a:solidFill>
              </a:rPr>
            </a:br>
            <a:r>
              <a:rPr lang="en-US" sz="1600" b="1">
                <a:solidFill>
                  <a:srgbClr val="000080"/>
                </a:solidFill>
              </a:rPr>
              <a:t>Sécurité publique intégrée</a:t>
            </a:r>
          </a:p>
        </p:txBody>
      </p:sp>
      <p:pic>
        <p:nvPicPr>
          <p:cNvPr id="4108" name="Picture 2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96300" y="6248400"/>
            <a:ext cx="5762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Emergency Management Program</a:t>
            </a:r>
            <a:endParaRPr lang="en-CA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122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2944688" y="4484712"/>
            <a:ext cx="6019800" cy="1752600"/>
          </a:xfrm>
          <a:noFill/>
        </p:spPr>
        <p:txBody>
          <a:bodyPr/>
          <a:lstStyle/>
          <a:p>
            <a:pPr eaLnBrk="1" hangingPunct="1"/>
            <a:r>
              <a:rPr lang="en-C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Jim Montgomery,</a:t>
            </a:r>
          </a:p>
          <a:p>
            <a:pPr eaLnBrk="1" hangingPunct="1"/>
            <a:r>
              <a:rPr lang="en-C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Program Manager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272"/>
            <a:ext cx="8229600" cy="1371600"/>
          </a:xfrm>
        </p:spPr>
        <p:txBody>
          <a:bodyPr/>
          <a:lstStyle/>
          <a:p>
            <a:r>
              <a:rPr lang="en-CA" sz="2800" b="1" dirty="0" smtClean="0">
                <a:solidFill>
                  <a:schemeClr val="accent1">
                    <a:lumMod val="25000"/>
                  </a:schemeClr>
                </a:solidFill>
              </a:rPr>
              <a:t>Mandated by the province under the Emergency Management and Civil Protection Act, R.S.O. 1990, the Office of Emergency Management is responsible for managing the:</a:t>
            </a:r>
            <a:br>
              <a:rPr lang="en-CA" sz="2800" b="1" dirty="0" smtClean="0">
                <a:solidFill>
                  <a:schemeClr val="accent1">
                    <a:lumMod val="25000"/>
                  </a:schemeClr>
                </a:solidFill>
              </a:rPr>
            </a:br>
            <a:endParaRPr lang="en-CA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5128"/>
            <a:ext cx="8229600" cy="3886200"/>
          </a:xfrm>
        </p:spPr>
        <p:txBody>
          <a:bodyPr/>
          <a:lstStyle/>
          <a:p>
            <a:r>
              <a:rPr lang="en-CA" sz="2400" b="1" dirty="0" smtClean="0">
                <a:solidFill>
                  <a:schemeClr val="accent1">
                    <a:lumMod val="25000"/>
                  </a:schemeClr>
                </a:solidFill>
              </a:rPr>
              <a:t>City of Ottawa Emergency Plan </a:t>
            </a:r>
          </a:p>
          <a:p>
            <a:pPr lvl="1"/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Reviewed on an annual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basis,</a:t>
            </a:r>
          </a:p>
          <a:p>
            <a:pPr lvl="1"/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G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overns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the provision of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essential services, and </a:t>
            </a:r>
          </a:p>
          <a:p>
            <a:pPr lvl="1"/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Defines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the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processes and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procedures.</a:t>
            </a:r>
            <a:endParaRPr lang="en-CA" sz="2400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85800" y="1458814"/>
            <a:ext cx="2590800" cy="4524315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CC99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>
            <a:spAutoFit/>
            <a:flatTx/>
          </a:bodyPr>
          <a:lstStyle/>
          <a:p>
            <a:r>
              <a:rPr lang="en-CA" sz="1600" b="1" u="sng" dirty="0">
                <a:solidFill>
                  <a:schemeClr val="bg1"/>
                </a:solidFill>
                <a:latin typeface="Times New Roman" charset="0"/>
              </a:rPr>
              <a:t>Biological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Human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Animal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Plant</a:t>
            </a:r>
          </a:p>
          <a:p>
            <a:r>
              <a:rPr lang="en-CA" sz="1600" b="1" u="sng" dirty="0">
                <a:solidFill>
                  <a:schemeClr val="bg1"/>
                </a:solidFill>
                <a:latin typeface="Times New Roman" charset="0"/>
              </a:rPr>
              <a:t>Meteorological/ Elemental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Drought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Flood/Storm Surge/Tsunami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Ice/Snow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Fire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Wind - Tornado/Hurricane</a:t>
            </a:r>
          </a:p>
          <a:p>
            <a:r>
              <a:rPr lang="en-CA" sz="1600" b="1" u="sng" dirty="0">
                <a:solidFill>
                  <a:schemeClr val="bg1"/>
                </a:solidFill>
                <a:latin typeface="Times New Roman" charset="0"/>
              </a:rPr>
              <a:t>Geological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Earthquake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Landslide</a:t>
            </a:r>
          </a:p>
          <a:p>
            <a:pPr>
              <a:buClr>
                <a:srgbClr val="FFFFFF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rgbClr val="FFFFFF"/>
                </a:solidFill>
                <a:latin typeface="Times New Roman" charset="0"/>
              </a:rPr>
              <a:t>Avalanche</a:t>
            </a:r>
          </a:p>
          <a:p>
            <a:r>
              <a:rPr lang="en-CA" sz="1600" b="1" i="1" dirty="0">
                <a:solidFill>
                  <a:srgbClr val="FFFFFF"/>
                </a:solidFill>
                <a:latin typeface="Times New Roman" charset="0"/>
              </a:rPr>
              <a:t>Resulting from:</a:t>
            </a:r>
          </a:p>
          <a:p>
            <a:pPr>
              <a:buClr>
                <a:srgbClr val="FFFFFF"/>
              </a:buClr>
              <a:buSzPts val="1600"/>
              <a:buFont typeface="Times New Roman" charset="0"/>
              <a:buChar char="•"/>
            </a:pPr>
            <a:r>
              <a:rPr lang="en-CA" sz="1600" dirty="0">
                <a:solidFill>
                  <a:srgbClr val="FFFFFF"/>
                </a:solidFill>
                <a:latin typeface="Times New Roman" charset="0"/>
              </a:rPr>
              <a:t>Acts of God</a:t>
            </a:r>
          </a:p>
          <a:p>
            <a:endParaRPr lang="en-CA" sz="1600" dirty="0">
              <a:solidFill>
                <a:srgbClr val="FFFFFF"/>
              </a:solidFill>
              <a:latin typeface="Times New Roman" charset="0"/>
            </a:endParaRPr>
          </a:p>
          <a:p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722688" y="1458814"/>
            <a:ext cx="2209800" cy="4524315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square">
            <a:spAutoFit/>
            <a:flatTx/>
          </a:bodyPr>
          <a:lstStyle/>
          <a:p>
            <a:r>
              <a:rPr lang="en-CA" sz="1600" b="1" u="sng" dirty="0">
                <a:solidFill>
                  <a:schemeClr val="bg1"/>
                </a:solidFill>
                <a:latin typeface="Times New Roman" charset="0"/>
              </a:rPr>
              <a:t>Non-intentional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Energy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Finance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Information</a:t>
            </a:r>
            <a:r>
              <a:rPr lang="en-CA" sz="1600" dirty="0">
                <a:solidFill>
                  <a:srgbClr val="FFFFFF"/>
                </a:solidFill>
                <a:latin typeface="Times New Roman" charset="0"/>
              </a:rPr>
              <a:t>/ Communication</a:t>
            </a:r>
          </a:p>
          <a:p>
            <a:pPr>
              <a:buClr>
                <a:srgbClr val="FFFFFF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rgbClr val="FFFFFF"/>
                </a:solidFill>
                <a:latin typeface="Times New Roman" charset="0"/>
              </a:rPr>
              <a:t>Agriculture</a:t>
            </a:r>
          </a:p>
          <a:p>
            <a:pPr>
              <a:buClr>
                <a:srgbClr val="FFFFFF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rgbClr val="FFFFFF"/>
                </a:solidFill>
                <a:latin typeface="Times New Roman" charset="0"/>
              </a:rPr>
              <a:t>Health</a:t>
            </a:r>
          </a:p>
          <a:p>
            <a:pPr>
              <a:buClr>
                <a:srgbClr val="FFFFFF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rgbClr val="FFFFFF"/>
                </a:solidFill>
                <a:latin typeface="Times New Roman" charset="0"/>
              </a:rPr>
              <a:t>Environment</a:t>
            </a:r>
          </a:p>
          <a:p>
            <a:pPr>
              <a:buClr>
                <a:srgbClr val="FFFFFF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rgbClr val="FFFFFF"/>
                </a:solidFill>
                <a:latin typeface="Times New Roman" charset="0"/>
              </a:rPr>
              <a:t>Transport</a:t>
            </a:r>
          </a:p>
          <a:p>
            <a:pPr>
              <a:buClr>
                <a:srgbClr val="FFFFFF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rgbClr val="FFFFFF"/>
                </a:solidFill>
                <a:latin typeface="Times New Roman" charset="0"/>
              </a:rPr>
              <a:t>Public safety/ security</a:t>
            </a:r>
          </a:p>
          <a:p>
            <a:pPr>
              <a:buClr>
                <a:srgbClr val="FFFFFF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rgbClr val="FFFFFF"/>
                </a:solidFill>
                <a:latin typeface="Times New Roman" charset="0"/>
              </a:rPr>
              <a:t>Government operations</a:t>
            </a:r>
          </a:p>
          <a:p>
            <a:r>
              <a:rPr lang="en-CA" sz="1600" b="1" i="1" dirty="0">
                <a:solidFill>
                  <a:srgbClr val="FFFFFF"/>
                </a:solidFill>
                <a:latin typeface="Times New Roman" charset="0"/>
              </a:rPr>
              <a:t>Resulting from:</a:t>
            </a:r>
          </a:p>
          <a:p>
            <a:pPr>
              <a:buClr>
                <a:srgbClr val="FFFFFF"/>
              </a:buClr>
              <a:buSzPts val="1600"/>
              <a:buFont typeface="Times New Roman" charset="0"/>
              <a:buChar char="•"/>
            </a:pPr>
            <a:r>
              <a:rPr lang="en-CA" sz="1600" dirty="0">
                <a:solidFill>
                  <a:srgbClr val="FFFFFF"/>
                </a:solidFill>
                <a:latin typeface="Times New Roman" charset="0"/>
              </a:rPr>
              <a:t>Human Error</a:t>
            </a:r>
          </a:p>
          <a:p>
            <a:pPr>
              <a:buClr>
                <a:srgbClr val="FFFFFF"/>
              </a:buClr>
              <a:buSzPts val="1600"/>
              <a:buFont typeface="Times New Roman" charset="0"/>
              <a:buChar char="•"/>
            </a:pPr>
            <a:r>
              <a:rPr lang="en-CA" sz="1600" dirty="0">
                <a:solidFill>
                  <a:srgbClr val="FFFFFF"/>
                </a:solidFill>
                <a:latin typeface="Times New Roman" charset="0"/>
              </a:rPr>
              <a:t>System Failure</a:t>
            </a:r>
          </a:p>
          <a:p>
            <a:endParaRPr lang="en-CA" sz="1600" b="1" dirty="0">
              <a:solidFill>
                <a:srgbClr val="FFFFFF"/>
              </a:solidFill>
              <a:latin typeface="Times New Roman" charset="0"/>
            </a:endParaRPr>
          </a:p>
          <a:p>
            <a:endParaRPr lang="en-CA" sz="1600" b="1" dirty="0">
              <a:solidFill>
                <a:srgbClr val="FFFFFF"/>
              </a:solidFill>
              <a:latin typeface="Times New Roman" charset="0"/>
            </a:endParaRPr>
          </a:p>
          <a:p>
            <a:endParaRPr lang="en-CA" sz="1600" b="1" dirty="0">
              <a:solidFill>
                <a:srgbClr val="FFFFFF"/>
              </a:solidFill>
              <a:latin typeface="Times New Roman" charset="0"/>
            </a:endParaRPr>
          </a:p>
          <a:p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248400" y="1484784"/>
            <a:ext cx="2286000" cy="4278094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r>
              <a:rPr lang="en-CA" sz="1600" b="1" u="sng" dirty="0">
                <a:solidFill>
                  <a:schemeClr val="bg1"/>
                </a:solidFill>
                <a:latin typeface="Times New Roman" charset="0"/>
              </a:rPr>
              <a:t>Intentional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Energy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Finance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Information/ Communication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Agriculture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Health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Environment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Transport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Public safety/ security</a:t>
            </a:r>
          </a:p>
          <a:p>
            <a:pPr>
              <a:buClr>
                <a:schemeClr val="bg1"/>
              </a:buClr>
              <a:buSzPts val="14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Government operations</a:t>
            </a:r>
          </a:p>
          <a:p>
            <a:r>
              <a:rPr lang="en-CA" sz="1600" b="1" i="1" dirty="0">
                <a:solidFill>
                  <a:schemeClr val="bg1"/>
                </a:solidFill>
                <a:latin typeface="Times New Roman" charset="0"/>
              </a:rPr>
              <a:t>Resulting from:</a:t>
            </a:r>
          </a:p>
          <a:p>
            <a:pPr>
              <a:buClr>
                <a:schemeClr val="bg1"/>
              </a:buClr>
              <a:buSzPts val="16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Civil unrest</a:t>
            </a:r>
          </a:p>
          <a:p>
            <a:pPr>
              <a:buClr>
                <a:schemeClr val="bg1"/>
              </a:buClr>
              <a:buSzPts val="16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Terrorism</a:t>
            </a:r>
          </a:p>
          <a:p>
            <a:pPr>
              <a:buClr>
                <a:schemeClr val="bg1"/>
              </a:buClr>
              <a:buSzPts val="16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International Tension</a:t>
            </a:r>
          </a:p>
          <a:p>
            <a:pPr>
              <a:buClr>
                <a:schemeClr val="bg1"/>
              </a:buClr>
              <a:buSzPts val="16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Criminal Acts</a:t>
            </a:r>
          </a:p>
          <a:p>
            <a:pPr>
              <a:buClr>
                <a:schemeClr val="bg1"/>
              </a:buClr>
              <a:buSzPts val="1600"/>
              <a:buFont typeface="Times New Roman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Times New Roman" charset="0"/>
              </a:rPr>
              <a:t>War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733800" y="914400"/>
            <a:ext cx="4800600" cy="338554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00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CA" sz="1600" b="1" u="sng">
                <a:solidFill>
                  <a:schemeClr val="bg1"/>
                </a:solidFill>
                <a:latin typeface="Times New Roman" charset="0"/>
              </a:rPr>
              <a:t>II.  Human Induced Emergencies                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85800" y="914400"/>
            <a:ext cx="2590800" cy="338554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CC99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CA" sz="1600" b="1" u="sng">
                <a:solidFill>
                  <a:schemeClr val="bg1"/>
                </a:solidFill>
                <a:latin typeface="Times New Roman" charset="0"/>
              </a:rPr>
              <a:t>I.  Natural Emergencies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1">
                    <a:lumMod val="25000"/>
                  </a:schemeClr>
                </a:solidFill>
              </a:rPr>
              <a:t>Top Ten Vulnerabilities</a:t>
            </a:r>
            <a:endParaRPr lang="en-CA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Influenza </a:t>
            </a:r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Pandemic</a:t>
            </a:r>
          </a:p>
          <a:p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An earthquake</a:t>
            </a:r>
          </a:p>
          <a:p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A radiation-related emergency</a:t>
            </a:r>
          </a:p>
          <a:p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Water contamination</a:t>
            </a:r>
          </a:p>
          <a:p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A lifeline failure</a:t>
            </a:r>
            <a:endParaRPr lang="en-CA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en-CA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A weather event</a:t>
            </a:r>
          </a:p>
          <a:p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An act of terrorism</a:t>
            </a:r>
          </a:p>
          <a:p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An explosion</a:t>
            </a:r>
          </a:p>
          <a:p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A demonstration or riot</a:t>
            </a:r>
          </a:p>
          <a:p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A hazardous material spill</a:t>
            </a:r>
            <a:endParaRPr lang="en-CA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272"/>
            <a:ext cx="8229600" cy="1371600"/>
          </a:xfrm>
        </p:spPr>
        <p:txBody>
          <a:bodyPr/>
          <a:lstStyle/>
          <a:p>
            <a:r>
              <a:rPr lang="en-CA" sz="2800" b="1" dirty="0" smtClean="0">
                <a:solidFill>
                  <a:schemeClr val="accent1">
                    <a:lumMod val="25000"/>
                  </a:schemeClr>
                </a:solidFill>
              </a:rPr>
              <a:t>Mandated by the province under the Emergency Management and Civil Protection Act, R.S.O. 1990, the Office of Emergency Management is responsible for managing the:</a:t>
            </a:r>
            <a:br>
              <a:rPr lang="en-CA" sz="2800" b="1" dirty="0" smtClean="0">
                <a:solidFill>
                  <a:schemeClr val="accent1">
                    <a:lumMod val="25000"/>
                  </a:schemeClr>
                </a:solidFill>
              </a:rPr>
            </a:br>
            <a:endParaRPr lang="en-CA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5128"/>
            <a:ext cx="8229600" cy="3886200"/>
          </a:xfrm>
        </p:spPr>
        <p:txBody>
          <a:bodyPr/>
          <a:lstStyle/>
          <a:p>
            <a:r>
              <a:rPr lang="en-CA" sz="2400" b="1" dirty="0" smtClean="0">
                <a:solidFill>
                  <a:schemeClr val="accent1">
                    <a:lumMod val="25000"/>
                  </a:schemeClr>
                </a:solidFill>
              </a:rPr>
              <a:t>Are You Ready Program: Emergency Preparedness Public Education and Awareness Program </a:t>
            </a:r>
          </a:p>
          <a:p>
            <a:pPr lvl="1"/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A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ims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to educate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employees, community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and businesses on the importance of emergency planning. </a:t>
            </a:r>
            <a:endParaRPr lang="en-CA" sz="24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lvl="1"/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The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better-prepared people are for an emergency, the better the City is able to respond to the emergency.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224"/>
            <a:ext cx="8229600" cy="1371600"/>
          </a:xfrm>
        </p:spPr>
        <p:txBody>
          <a:bodyPr/>
          <a:lstStyle/>
          <a:p>
            <a:r>
              <a:rPr lang="en-CA" sz="2800" b="1" dirty="0" smtClean="0">
                <a:solidFill>
                  <a:schemeClr val="accent1">
                    <a:lumMod val="25000"/>
                  </a:schemeClr>
                </a:solidFill>
              </a:rPr>
              <a:t>The Office of Emergency Management (OEM) ensures the safety of all residents and visitors:</a:t>
            </a:r>
            <a:endParaRPr lang="en-CA" sz="2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700808"/>
            <a:ext cx="4824536" cy="192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80928"/>
            <a:ext cx="48859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93096"/>
            <a:ext cx="492421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53136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272"/>
            <a:ext cx="8229600" cy="1371600"/>
          </a:xfrm>
        </p:spPr>
        <p:txBody>
          <a:bodyPr/>
          <a:lstStyle/>
          <a:p>
            <a:r>
              <a:rPr lang="en-CA" sz="2800" b="1" dirty="0" smtClean="0">
                <a:solidFill>
                  <a:schemeClr val="accent1">
                    <a:lumMod val="25000"/>
                  </a:schemeClr>
                </a:solidFill>
              </a:rPr>
              <a:t>Mandated by the province under the Emergency Management and Civil Protection Act, R.S.O. 1990, the Office of Emergency Management is responsible for managing the:</a:t>
            </a:r>
            <a:br>
              <a:rPr lang="en-CA" sz="2800" b="1" dirty="0" smtClean="0">
                <a:solidFill>
                  <a:schemeClr val="accent1">
                    <a:lumMod val="25000"/>
                  </a:schemeClr>
                </a:solidFill>
              </a:rPr>
            </a:br>
            <a:endParaRPr lang="en-CA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5128"/>
            <a:ext cx="8229600" cy="3886200"/>
          </a:xfrm>
        </p:spPr>
        <p:txBody>
          <a:bodyPr/>
          <a:lstStyle/>
          <a:p>
            <a:r>
              <a:rPr lang="en-CA" sz="2400" b="1" dirty="0" smtClean="0">
                <a:solidFill>
                  <a:schemeClr val="accent1">
                    <a:lumMod val="25000"/>
                  </a:schemeClr>
                </a:solidFill>
              </a:rPr>
              <a:t>Emergency Management Training and Exercise Program </a:t>
            </a:r>
          </a:p>
          <a:p>
            <a:pPr lvl="1"/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M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ulti-agency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training and exercise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program</a:t>
            </a:r>
          </a:p>
          <a:p>
            <a:pPr lvl="1"/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For staff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and partners that manage,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support,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command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and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respond to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events,</a:t>
            </a:r>
          </a:p>
          <a:p>
            <a:pPr lvl="1"/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T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est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the effectiveness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at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the multi-departmental level, </a:t>
            </a:r>
            <a:endParaRPr lang="en-CA" sz="24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lvl="1"/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A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llows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for continuous improvement of the City’s emergency response capacity.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Training &amp; Exercise Program</a:t>
            </a:r>
            <a:endParaRPr lang="en-CA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Principles;</a:t>
            </a:r>
          </a:p>
          <a:p>
            <a:pPr lvl="1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Multi-agency</a:t>
            </a:r>
          </a:p>
          <a:p>
            <a:pPr lvl="1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Inter-agency</a:t>
            </a:r>
          </a:p>
          <a:p>
            <a:pPr lvl="1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Inclusive</a:t>
            </a:r>
          </a:p>
          <a:p>
            <a:pPr lvl="2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City</a:t>
            </a:r>
          </a:p>
          <a:p>
            <a:pPr lvl="2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Partners</a:t>
            </a:r>
            <a:endParaRPr lang="en-CA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lvl="2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Public</a:t>
            </a:r>
          </a:p>
          <a:p>
            <a:pPr lvl="2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Private</a:t>
            </a:r>
          </a:p>
          <a:p>
            <a:pPr lvl="1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Progressive</a:t>
            </a:r>
            <a:endParaRPr lang="en-CA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Courses</a:t>
            </a:r>
          </a:p>
          <a:p>
            <a:pPr lvl="1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Emergency Management</a:t>
            </a:r>
          </a:p>
          <a:p>
            <a:pPr lvl="2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Introduction</a:t>
            </a:r>
          </a:p>
          <a:p>
            <a:pPr lvl="2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Basic</a:t>
            </a:r>
          </a:p>
          <a:p>
            <a:pPr lvl="2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Advanced</a:t>
            </a:r>
          </a:p>
          <a:p>
            <a:pPr lvl="1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Incident Command</a:t>
            </a:r>
          </a:p>
          <a:p>
            <a:pPr lvl="2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Awareness</a:t>
            </a:r>
          </a:p>
          <a:p>
            <a:pPr lvl="2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Basic</a:t>
            </a:r>
          </a:p>
          <a:p>
            <a:pPr lvl="2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Intermediate</a:t>
            </a:r>
          </a:p>
          <a:p>
            <a:pPr lvl="2"/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Advanced</a:t>
            </a:r>
            <a:endParaRPr lang="en-CA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 smtClean="0"/>
              <a:t>Thank-you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4556720"/>
            <a:ext cx="6019800" cy="1752600"/>
          </a:xfrm>
        </p:spPr>
        <p:txBody>
          <a:bodyPr/>
          <a:lstStyle/>
          <a:p>
            <a:r>
              <a:rPr lang="en-CA" sz="7200" dirty="0" smtClean="0">
                <a:solidFill>
                  <a:schemeClr val="accent1">
                    <a:lumMod val="25000"/>
                  </a:schemeClr>
                </a:solidFill>
              </a:rPr>
              <a:t>?Questions?</a:t>
            </a:r>
            <a:endParaRPr lang="en-CA" sz="72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Thank-you for the invitation.</a:t>
            </a:r>
            <a:endParaRPr lang="en-CA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3" name="Picture 2" descr="Zagreb protoc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4817219" cy="3603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08518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On 22nd January </a:t>
            </a:r>
            <a:r>
              <a:rPr lang="en-CA" b="1" dirty="0" smtClean="0"/>
              <a:t>2009,</a:t>
            </a:r>
          </a:p>
          <a:p>
            <a:pPr algn="ctr"/>
            <a:r>
              <a:rPr lang="en-CA" dirty="0" smtClean="0"/>
              <a:t>Pavle </a:t>
            </a:r>
            <a:r>
              <a:rPr lang="en-CA" dirty="0" err="1" smtClean="0"/>
              <a:t>Kalinic,Head</a:t>
            </a:r>
            <a:r>
              <a:rPr lang="en-CA" dirty="0" smtClean="0"/>
              <a:t> </a:t>
            </a:r>
            <a:r>
              <a:rPr lang="en-CA" dirty="0" smtClean="0"/>
              <a:t>of Zagreb Emergency Management Office </a:t>
            </a:r>
            <a:r>
              <a:rPr lang="en-CA" dirty="0" smtClean="0"/>
              <a:t>and</a:t>
            </a:r>
          </a:p>
          <a:p>
            <a:pPr algn="ctr"/>
            <a:r>
              <a:rPr lang="en-CA" dirty="0" smtClean="0"/>
              <a:t>John </a:t>
            </a:r>
            <a:r>
              <a:rPr lang="en-CA" dirty="0" smtClean="0"/>
              <a:t>Ash, Head of the City of Ottawa Office of Emergency Management, signed a </a:t>
            </a:r>
            <a:r>
              <a:rPr lang="en-CA" b="1" dirty="0" smtClean="0"/>
              <a:t>Declaration and protocol on cooperation and </a:t>
            </a:r>
            <a:r>
              <a:rPr lang="en-CA" b="1" dirty="0" smtClean="0"/>
              <a:t>friendship</a:t>
            </a:r>
            <a:r>
              <a:rPr lang="en-CA" dirty="0" smtClean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0" y="404664"/>
            <a:ext cx="9144000" cy="5715000"/>
            <a:chOff x="0" y="404664"/>
            <a:chExt cx="9144000" cy="5715000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4664"/>
              <a:ext cx="9144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Freeform 4"/>
            <p:cNvSpPr/>
            <p:nvPr/>
          </p:nvSpPr>
          <p:spPr bwMode="auto">
            <a:xfrm>
              <a:off x="1082650" y="2830982"/>
              <a:ext cx="5566867" cy="2852928"/>
            </a:xfrm>
            <a:custGeom>
              <a:avLst/>
              <a:gdLst>
                <a:gd name="connsiteX0" fmla="*/ 5369356 w 5566867"/>
                <a:gd name="connsiteY0" fmla="*/ 51207 h 2852928"/>
                <a:gd name="connsiteX1" fmla="*/ 5566867 w 5566867"/>
                <a:gd name="connsiteY1" fmla="*/ 636423 h 2852928"/>
                <a:gd name="connsiteX2" fmla="*/ 4857292 w 5566867"/>
                <a:gd name="connsiteY2" fmla="*/ 965607 h 2852928"/>
                <a:gd name="connsiteX3" fmla="*/ 5018227 w 5566867"/>
                <a:gd name="connsiteY3" fmla="*/ 1331367 h 2852928"/>
                <a:gd name="connsiteX4" fmla="*/ 4659782 w 5566867"/>
                <a:gd name="connsiteY4" fmla="*/ 1484986 h 2852928"/>
                <a:gd name="connsiteX5" fmla="*/ 4710988 w 5566867"/>
                <a:gd name="connsiteY5" fmla="*/ 1616660 h 2852928"/>
                <a:gd name="connsiteX6" fmla="*/ 2779776 w 5566867"/>
                <a:gd name="connsiteY6" fmla="*/ 2757831 h 2852928"/>
                <a:gd name="connsiteX7" fmla="*/ 2706624 w 5566867"/>
                <a:gd name="connsiteY7" fmla="*/ 2589581 h 2852928"/>
                <a:gd name="connsiteX8" fmla="*/ 2553004 w 5566867"/>
                <a:gd name="connsiteY8" fmla="*/ 2238452 h 2852928"/>
                <a:gd name="connsiteX9" fmla="*/ 1828800 w 5566867"/>
                <a:gd name="connsiteY9" fmla="*/ 2852928 h 2852928"/>
                <a:gd name="connsiteX10" fmla="*/ 0 w 5566867"/>
                <a:gd name="connsiteY10" fmla="*/ 775412 h 2852928"/>
                <a:gd name="connsiteX11" fmla="*/ 307238 w 5566867"/>
                <a:gd name="connsiteY11" fmla="*/ 643738 h 2852928"/>
                <a:gd name="connsiteX12" fmla="*/ 555955 w 5566867"/>
                <a:gd name="connsiteY12" fmla="*/ 548640 h 2852928"/>
                <a:gd name="connsiteX13" fmla="*/ 548640 w 5566867"/>
                <a:gd name="connsiteY13" fmla="*/ 351130 h 2852928"/>
                <a:gd name="connsiteX14" fmla="*/ 687628 w 5566867"/>
                <a:gd name="connsiteY14" fmla="*/ 248717 h 2852928"/>
                <a:gd name="connsiteX15" fmla="*/ 958291 w 5566867"/>
                <a:gd name="connsiteY15" fmla="*/ 226772 h 2852928"/>
                <a:gd name="connsiteX16" fmla="*/ 1309420 w 5566867"/>
                <a:gd name="connsiteY16" fmla="*/ 226772 h 2852928"/>
                <a:gd name="connsiteX17" fmla="*/ 1645920 w 5566867"/>
                <a:gd name="connsiteY17" fmla="*/ 409652 h 2852928"/>
                <a:gd name="connsiteX18" fmla="*/ 1945843 w 5566867"/>
                <a:gd name="connsiteY18" fmla="*/ 585216 h 2852928"/>
                <a:gd name="connsiteX19" fmla="*/ 2092147 w 5566867"/>
                <a:gd name="connsiteY19" fmla="*/ 760781 h 2852928"/>
                <a:gd name="connsiteX20" fmla="*/ 2333548 w 5566867"/>
                <a:gd name="connsiteY20" fmla="*/ 1119226 h 2852928"/>
                <a:gd name="connsiteX21" fmla="*/ 2648102 w 5566867"/>
                <a:gd name="connsiteY21" fmla="*/ 1338682 h 2852928"/>
                <a:gd name="connsiteX22" fmla="*/ 2830982 w 5566867"/>
                <a:gd name="connsiteY22" fmla="*/ 1302106 h 2852928"/>
                <a:gd name="connsiteX23" fmla="*/ 3006547 w 5566867"/>
                <a:gd name="connsiteY23" fmla="*/ 1126541 h 2852928"/>
                <a:gd name="connsiteX24" fmla="*/ 3145536 w 5566867"/>
                <a:gd name="connsiteY24" fmla="*/ 987552 h 2852928"/>
                <a:gd name="connsiteX25" fmla="*/ 3233318 w 5566867"/>
                <a:gd name="connsiteY25" fmla="*/ 950976 h 2852928"/>
                <a:gd name="connsiteX26" fmla="*/ 3372307 w 5566867"/>
                <a:gd name="connsiteY26" fmla="*/ 716890 h 2852928"/>
                <a:gd name="connsiteX27" fmla="*/ 3496665 w 5566867"/>
                <a:gd name="connsiteY27" fmla="*/ 636423 h 2852928"/>
                <a:gd name="connsiteX28" fmla="*/ 3920947 w 5566867"/>
                <a:gd name="connsiteY28" fmla="*/ 555956 h 2852928"/>
                <a:gd name="connsiteX29" fmla="*/ 4359859 w 5566867"/>
                <a:gd name="connsiteY29" fmla="*/ 358445 h 2852928"/>
                <a:gd name="connsiteX30" fmla="*/ 4637836 w 5566867"/>
                <a:gd name="connsiteY30" fmla="*/ 219456 h 2852928"/>
                <a:gd name="connsiteX31" fmla="*/ 4988966 w 5566867"/>
                <a:gd name="connsiteY31" fmla="*/ 182880 h 2852928"/>
                <a:gd name="connsiteX32" fmla="*/ 5347411 w 5566867"/>
                <a:gd name="connsiteY32" fmla="*/ 0 h 285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566867" h="2852928">
                  <a:moveTo>
                    <a:pt x="5369356" y="51207"/>
                  </a:moveTo>
                  <a:lnTo>
                    <a:pt x="5566867" y="636423"/>
                  </a:lnTo>
                  <a:lnTo>
                    <a:pt x="4857292" y="965607"/>
                  </a:lnTo>
                  <a:lnTo>
                    <a:pt x="5018227" y="1331367"/>
                  </a:lnTo>
                  <a:lnTo>
                    <a:pt x="4659782" y="1484986"/>
                  </a:lnTo>
                  <a:lnTo>
                    <a:pt x="4710988" y="1616660"/>
                  </a:lnTo>
                  <a:lnTo>
                    <a:pt x="2779776" y="2757831"/>
                  </a:lnTo>
                  <a:lnTo>
                    <a:pt x="2706624" y="2589581"/>
                  </a:lnTo>
                  <a:lnTo>
                    <a:pt x="2553004" y="2238452"/>
                  </a:lnTo>
                  <a:lnTo>
                    <a:pt x="1828800" y="2852928"/>
                  </a:lnTo>
                  <a:lnTo>
                    <a:pt x="0" y="775412"/>
                  </a:lnTo>
                  <a:lnTo>
                    <a:pt x="307238" y="643738"/>
                  </a:lnTo>
                  <a:lnTo>
                    <a:pt x="555955" y="548640"/>
                  </a:lnTo>
                  <a:lnTo>
                    <a:pt x="548640" y="351130"/>
                  </a:lnTo>
                  <a:lnTo>
                    <a:pt x="687628" y="248717"/>
                  </a:lnTo>
                  <a:lnTo>
                    <a:pt x="958291" y="226772"/>
                  </a:lnTo>
                  <a:lnTo>
                    <a:pt x="1309420" y="226772"/>
                  </a:lnTo>
                  <a:lnTo>
                    <a:pt x="1645920" y="409652"/>
                  </a:lnTo>
                  <a:lnTo>
                    <a:pt x="1945843" y="585216"/>
                  </a:lnTo>
                  <a:lnTo>
                    <a:pt x="2092147" y="760781"/>
                  </a:lnTo>
                  <a:lnTo>
                    <a:pt x="2333548" y="1119226"/>
                  </a:lnTo>
                  <a:lnTo>
                    <a:pt x="2648102" y="1338682"/>
                  </a:lnTo>
                  <a:lnTo>
                    <a:pt x="2830982" y="1302106"/>
                  </a:lnTo>
                  <a:lnTo>
                    <a:pt x="3006547" y="1126541"/>
                  </a:lnTo>
                  <a:lnTo>
                    <a:pt x="3145536" y="987552"/>
                  </a:lnTo>
                  <a:lnTo>
                    <a:pt x="3233318" y="950976"/>
                  </a:lnTo>
                  <a:lnTo>
                    <a:pt x="3372307" y="716890"/>
                  </a:lnTo>
                  <a:lnTo>
                    <a:pt x="3496665" y="636423"/>
                  </a:lnTo>
                  <a:lnTo>
                    <a:pt x="3920947" y="555956"/>
                  </a:lnTo>
                  <a:lnTo>
                    <a:pt x="4359859" y="358445"/>
                  </a:lnTo>
                  <a:lnTo>
                    <a:pt x="4637836" y="219456"/>
                  </a:lnTo>
                  <a:lnTo>
                    <a:pt x="4988966" y="182880"/>
                  </a:lnTo>
                  <a:lnTo>
                    <a:pt x="5347411" y="0"/>
                  </a:lnTo>
                </a:path>
              </a:pathLst>
            </a:custGeom>
            <a:solidFill>
              <a:srgbClr val="FF0000">
                <a:alpha val="10196"/>
              </a:srgb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1">
                    <a:lumMod val="25000"/>
                  </a:schemeClr>
                </a:solidFill>
              </a:rPr>
              <a:t>Ottawa is…….</a:t>
            </a:r>
            <a:endParaRPr lang="en-CA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024"/>
            <a:ext cx="3682752" cy="3886200"/>
          </a:xfrm>
        </p:spPr>
        <p:txBody>
          <a:bodyPr/>
          <a:lstStyle/>
          <a:p>
            <a:r>
              <a:rPr lang="en-CA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Ottawa, </a:t>
            </a:r>
            <a:r>
              <a:rPr lang="en-CA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is the capital city of Canada;</a:t>
            </a:r>
          </a:p>
          <a:p>
            <a:pPr lvl="1"/>
            <a:r>
              <a:rPr lang="en-CA" sz="1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a municipality with a population of 992,129 citizens,</a:t>
            </a:r>
          </a:p>
          <a:p>
            <a:pPr lvl="1"/>
            <a:r>
              <a:rPr lang="en-CA" sz="1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an area of 2,778.64</a:t>
            </a:r>
            <a:r>
              <a:rPr lang="en-CA" sz="1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km</a:t>
            </a:r>
            <a:r>
              <a:rPr lang="en-CA" sz="1800" baseline="300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z="1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en-CA" sz="1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surrounding </a:t>
            </a:r>
            <a:r>
              <a:rPr lang="en-CA" sz="1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areas are designated </a:t>
            </a:r>
            <a:r>
              <a:rPr lang="en-CA" sz="1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as the </a:t>
            </a:r>
            <a:r>
              <a:rPr lang="en-CA" sz="1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National Capital Region. </a:t>
            </a:r>
          </a:p>
          <a:p>
            <a:r>
              <a:rPr lang="en-CA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Ottawa is the;</a:t>
            </a:r>
          </a:p>
          <a:p>
            <a:pPr lvl="1"/>
            <a:r>
              <a:rPr lang="en-CA" sz="1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2nd highest quality of living of any city in the Americas and the14th highest in the world, and</a:t>
            </a:r>
          </a:p>
          <a:p>
            <a:pPr lvl="1"/>
            <a:r>
              <a:rPr lang="en-CA" sz="1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3rd cleanest city in the world.</a:t>
            </a:r>
          </a:p>
          <a:p>
            <a:endParaRPr lang="en-CA" sz="18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23557" name="Picture 5" descr="http://www.cs.uwaterloo.ca/~jorchard/aerial/otta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21532"/>
            <a:ext cx="4946740" cy="3711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 smtClean="0">
                <a:solidFill>
                  <a:schemeClr val="accent1">
                    <a:lumMod val="25000"/>
                  </a:schemeClr>
                </a:solidFill>
              </a:rPr>
              <a:t>Ottawa’s Organizational Structure</a:t>
            </a:r>
            <a:endParaRPr lang="en-CA" sz="3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1188" y="1847850"/>
          <a:ext cx="8208962" cy="3952875"/>
        </p:xfrm>
        <a:graphic>
          <a:graphicData uri="http://schemas.openxmlformats.org/presentationml/2006/ole">
            <p:oleObj spid="_x0000_s22530" name="Organization Chart" r:id="rId3" imgW="3651120" imgH="1962000" progId="OrgPlusWOPX.4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y Decision Centr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72129"/>
            <a:ext cx="7992888" cy="566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 smtClean="0">
                <a:solidFill>
                  <a:schemeClr val="accent1">
                    <a:lumMod val="25000"/>
                  </a:schemeClr>
                </a:solidFill>
              </a:rPr>
              <a:t>Office of Emergency Management</a:t>
            </a:r>
            <a:endParaRPr lang="en-CA" sz="3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0" y="1484784"/>
          <a:ext cx="9144000" cy="4752528"/>
        </p:xfrm>
        <a:graphic>
          <a:graphicData uri="http://schemas.openxmlformats.org/presentationml/2006/ole">
            <p:oleObj spid="_x0000_s48129" name="Organization Chart" r:id="rId3" imgW="3651120" imgH="1841400" progId="OrgPlusWOPX.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272"/>
            <a:ext cx="8229600" cy="1371600"/>
          </a:xfrm>
        </p:spPr>
        <p:txBody>
          <a:bodyPr/>
          <a:lstStyle/>
          <a:p>
            <a:r>
              <a:rPr lang="en-CA" sz="2800" b="1" dirty="0" smtClean="0">
                <a:solidFill>
                  <a:schemeClr val="accent1">
                    <a:lumMod val="25000"/>
                  </a:schemeClr>
                </a:solidFill>
              </a:rPr>
              <a:t>Mandated by the province under the Emergency Management and Civil Protection Act, R.S.O. 1990, the Office of Emergency Management is responsible for managing the:</a:t>
            </a:r>
            <a:br>
              <a:rPr lang="en-CA" sz="2800" b="1" dirty="0" smtClean="0">
                <a:solidFill>
                  <a:schemeClr val="accent1">
                    <a:lumMod val="25000"/>
                  </a:schemeClr>
                </a:solidFill>
              </a:rPr>
            </a:br>
            <a:endParaRPr lang="en-CA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5128"/>
            <a:ext cx="8229600" cy="3886200"/>
          </a:xfrm>
        </p:spPr>
        <p:txBody>
          <a:bodyPr/>
          <a:lstStyle/>
          <a:p>
            <a:r>
              <a:rPr lang="en-CA" sz="2400" b="1" dirty="0" smtClean="0">
                <a:solidFill>
                  <a:schemeClr val="accent1">
                    <a:lumMod val="25000"/>
                  </a:schemeClr>
                </a:solidFill>
              </a:rPr>
              <a:t>Emergency Management Program (EMP) </a:t>
            </a:r>
          </a:p>
          <a:p>
            <a:pPr lvl="1"/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A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ddresses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legislative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requirements,</a:t>
            </a:r>
          </a:p>
          <a:p>
            <a:pPr lvl="1"/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With the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goal of enhancing collaboration between all emergency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partners,</a:t>
            </a:r>
          </a:p>
          <a:p>
            <a:pPr lvl="1"/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P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rior </a:t>
            </a:r>
            <a:r>
              <a:rPr lang="en-CA" sz="2400" dirty="0" smtClean="0">
                <a:solidFill>
                  <a:schemeClr val="accent1">
                    <a:lumMod val="25000"/>
                  </a:schemeClr>
                </a:solidFill>
              </a:rPr>
              <a:t>to, during and after an emergency.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2R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392365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tawa OEM">
  <a:themeElements>
    <a:clrScheme name="Ottawa OEM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ttawa O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ttawa OEM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tawa OEM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tawa OEM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tawa OEM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tawa OEM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tawa OEM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tawa OEM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tawa OEM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tawa OEM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tawa OEM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tawa OEM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tawa OEM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Settings\montgomeji\Application Data\Microsoft\Templates\Ottawa OEM.pot</Template>
  <TotalTime>490</TotalTime>
  <Words>546</Words>
  <Application>Microsoft Office PowerPoint</Application>
  <PresentationFormat>On-screen Show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Ottawa OEM</vt:lpstr>
      <vt:lpstr>Bitmap Image</vt:lpstr>
      <vt:lpstr>Organization Chart Add-in for Microsoft Office programs</vt:lpstr>
      <vt:lpstr>Emergency Management Program</vt:lpstr>
      <vt:lpstr>Thank-you for the invitation.</vt:lpstr>
      <vt:lpstr>Slide 3</vt:lpstr>
      <vt:lpstr>Ottawa is…….</vt:lpstr>
      <vt:lpstr>Ottawa’s Organizational Structure</vt:lpstr>
      <vt:lpstr>Slide 6</vt:lpstr>
      <vt:lpstr>Office of Emergency Management</vt:lpstr>
      <vt:lpstr>Mandated by the province under the Emergency Management and Civil Protection Act, R.S.O. 1990, the Office of Emergency Management is responsible for managing the: </vt:lpstr>
      <vt:lpstr>Slide 9</vt:lpstr>
      <vt:lpstr>Mandated by the province under the Emergency Management and Civil Protection Act, R.S.O. 1990, the Office of Emergency Management is responsible for managing the: </vt:lpstr>
      <vt:lpstr>Slide 11</vt:lpstr>
      <vt:lpstr>Top Ten Vulnerabilities</vt:lpstr>
      <vt:lpstr>Mandated by the province under the Emergency Management and Civil Protection Act, R.S.O. 1990, the Office of Emergency Management is responsible for managing the: </vt:lpstr>
      <vt:lpstr>The Office of Emergency Management (OEM) ensures the safety of all residents and visitors:</vt:lpstr>
      <vt:lpstr>Mandated by the province under the Emergency Management and Civil Protection Act, R.S.O. 1990, the Office of Emergency Management is responsible for managing the: </vt:lpstr>
      <vt:lpstr>Training &amp; Exercise Program</vt:lpstr>
      <vt:lpstr>Thank-you</vt:lpstr>
    </vt:vector>
  </TitlesOfParts>
  <Company>City of Ottawa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 Services</dc:creator>
  <cp:lastModifiedBy>montgomeji</cp:lastModifiedBy>
  <cp:revision>66</cp:revision>
  <dcterms:created xsi:type="dcterms:W3CDTF">2009-05-28T01:17:36Z</dcterms:created>
  <dcterms:modified xsi:type="dcterms:W3CDTF">2010-09-14T18:24:48Z</dcterms:modified>
</cp:coreProperties>
</file>